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1448942078" r:id="rId2"/>
    <p:sldId id="1448942129" r:id="rId3"/>
    <p:sldId id="1448942134" r:id="rId4"/>
    <p:sldId id="144894213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1448942132" r:id="rId15"/>
    <p:sldId id="1448942130" r:id="rId16"/>
    <p:sldId id="266" r:id="rId17"/>
    <p:sldId id="1448942131" r:id="rId18"/>
    <p:sldId id="1448942133" r:id="rId19"/>
    <p:sldId id="1448942112" r:id="rId20"/>
    <p:sldId id="144894212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296084-F0BB-4692-9AE9-828A51EBFE25}" v="42" dt="2023-05-17T13:23:42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598" autoAdjust="0"/>
  </p:normalViewPr>
  <p:slideViewPr>
    <p:cSldViewPr snapToGrid="0">
      <p:cViewPr varScale="1">
        <p:scale>
          <a:sx n="77" d="100"/>
          <a:sy n="77" d="100"/>
        </p:scale>
        <p:origin x="1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B4E6CA-B807-4612-BF2D-AB6EA79A749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8082BCF-2BFF-479A-B4F5-012AF284FF2E}">
      <dgm:prSet/>
      <dgm:spPr/>
      <dgm:t>
        <a:bodyPr/>
        <a:lstStyle/>
        <a:p>
          <a:pPr>
            <a:defRPr cap="all"/>
          </a:pPr>
          <a:r>
            <a:rPr lang="fr-FR" b="1" dirty="0"/>
            <a:t>Logs</a:t>
          </a:r>
          <a:r>
            <a:rPr lang="fr-FR" dirty="0"/>
            <a:t>: </a:t>
          </a:r>
          <a:r>
            <a:rPr lang="fr-FR" dirty="0" err="1"/>
            <a:t>Timestamped</a:t>
          </a:r>
          <a:r>
            <a:rPr lang="fr-FR" dirty="0"/>
            <a:t> </a:t>
          </a:r>
          <a:r>
            <a:rPr lang="fr-FR" dirty="0" err="1"/>
            <a:t>text</a:t>
          </a:r>
          <a:r>
            <a:rPr lang="fr-FR" dirty="0"/>
            <a:t> record</a:t>
          </a:r>
          <a:endParaRPr lang="en-US" dirty="0"/>
        </a:p>
      </dgm:t>
    </dgm:pt>
    <dgm:pt modelId="{D2DA109C-70E4-44B4-8305-64DC5FB883AD}" type="parTrans" cxnId="{BAFDF4FF-F3AC-43D4-958D-A40989E6A260}">
      <dgm:prSet/>
      <dgm:spPr/>
      <dgm:t>
        <a:bodyPr/>
        <a:lstStyle/>
        <a:p>
          <a:endParaRPr lang="en-US"/>
        </a:p>
      </dgm:t>
    </dgm:pt>
    <dgm:pt modelId="{5DE1BE12-FD87-4C1C-A01C-4995DA648F3E}" type="sibTrans" cxnId="{BAFDF4FF-F3AC-43D4-958D-A40989E6A260}">
      <dgm:prSet/>
      <dgm:spPr/>
      <dgm:t>
        <a:bodyPr/>
        <a:lstStyle/>
        <a:p>
          <a:endParaRPr lang="en-US"/>
        </a:p>
      </dgm:t>
    </dgm:pt>
    <dgm:pt modelId="{3DAC63F7-1BE5-4C81-A432-15030E8A513A}">
      <dgm:prSet/>
      <dgm:spPr/>
      <dgm:t>
        <a:bodyPr/>
        <a:lstStyle/>
        <a:p>
          <a:pPr>
            <a:defRPr cap="all"/>
          </a:pPr>
          <a:r>
            <a:rPr lang="fr-FR" b="1" dirty="0" err="1"/>
            <a:t>Metrics</a:t>
          </a:r>
          <a:r>
            <a:rPr lang="fr-FR" dirty="0"/>
            <a:t>: </a:t>
          </a:r>
          <a:r>
            <a:rPr lang="fr-FR" dirty="0" err="1"/>
            <a:t>Numeric</a:t>
          </a:r>
          <a:r>
            <a:rPr lang="fr-FR" dirty="0"/>
            <a:t> value </a:t>
          </a:r>
          <a:r>
            <a:rPr lang="fr-FR" dirty="0" err="1"/>
            <a:t>that</a:t>
          </a:r>
          <a:r>
            <a:rPr lang="fr-FR" dirty="0"/>
            <a:t> changes over time </a:t>
          </a:r>
        </a:p>
        <a:p>
          <a:pPr>
            <a:defRPr cap="all"/>
          </a:pPr>
          <a:r>
            <a:rPr lang="fr-FR" dirty="0"/>
            <a:t>(</a:t>
          </a:r>
          <a:r>
            <a:rPr lang="fr-FR" dirty="0" err="1"/>
            <a:t>eg</a:t>
          </a:r>
          <a:r>
            <a:rPr lang="fr-FR" dirty="0"/>
            <a:t>: total count of </a:t>
          </a:r>
          <a:r>
            <a:rPr lang="fr-FR" dirty="0" err="1"/>
            <a:t>failed</a:t>
          </a:r>
          <a:r>
            <a:rPr lang="fr-FR" dirty="0"/>
            <a:t> </a:t>
          </a:r>
          <a:r>
            <a:rPr lang="fr-FR" dirty="0" err="1"/>
            <a:t>requests</a:t>
          </a:r>
          <a:r>
            <a:rPr lang="fr-FR" dirty="0"/>
            <a:t>)</a:t>
          </a:r>
          <a:endParaRPr lang="en-US" dirty="0"/>
        </a:p>
      </dgm:t>
    </dgm:pt>
    <dgm:pt modelId="{0345952A-5A24-4378-AB35-934E3970470E}" type="parTrans" cxnId="{D03CF17D-3A27-4A97-85B3-2912059B044F}">
      <dgm:prSet/>
      <dgm:spPr/>
      <dgm:t>
        <a:bodyPr/>
        <a:lstStyle/>
        <a:p>
          <a:endParaRPr lang="en-US"/>
        </a:p>
      </dgm:t>
    </dgm:pt>
    <dgm:pt modelId="{F425CE61-C6C3-4E5A-83C1-013FE2EC6A97}" type="sibTrans" cxnId="{D03CF17D-3A27-4A97-85B3-2912059B044F}">
      <dgm:prSet/>
      <dgm:spPr/>
      <dgm:t>
        <a:bodyPr/>
        <a:lstStyle/>
        <a:p>
          <a:endParaRPr lang="en-US"/>
        </a:p>
      </dgm:t>
    </dgm:pt>
    <dgm:pt modelId="{B705EAC5-6D7D-44D3-B281-BA40620BC957}">
      <dgm:prSet/>
      <dgm:spPr/>
      <dgm:t>
        <a:bodyPr/>
        <a:lstStyle/>
        <a:p>
          <a:pPr>
            <a:defRPr cap="all"/>
          </a:pPr>
          <a:r>
            <a:rPr lang="fr-FR" b="1" dirty="0"/>
            <a:t>(Distributed) Traces</a:t>
          </a:r>
          <a:r>
            <a:rPr lang="fr-FR" dirty="0"/>
            <a:t>: End-to-end </a:t>
          </a:r>
          <a:r>
            <a:rPr lang="fr-FR" dirty="0" err="1"/>
            <a:t>view</a:t>
          </a:r>
          <a:r>
            <a:rPr lang="fr-FR" dirty="0"/>
            <a:t> of a </a:t>
          </a:r>
          <a:r>
            <a:rPr lang="fr-FR" dirty="0" err="1"/>
            <a:t>request</a:t>
          </a:r>
          <a:endParaRPr lang="en-US" dirty="0"/>
        </a:p>
      </dgm:t>
    </dgm:pt>
    <dgm:pt modelId="{201928B1-B2FE-4BAA-AFDC-6C5A26DC84BB}" type="parTrans" cxnId="{DE093787-6409-4DAD-98BF-049206529B17}">
      <dgm:prSet/>
      <dgm:spPr/>
      <dgm:t>
        <a:bodyPr/>
        <a:lstStyle/>
        <a:p>
          <a:endParaRPr lang="en-US"/>
        </a:p>
      </dgm:t>
    </dgm:pt>
    <dgm:pt modelId="{4B4CDD3C-8D5A-47C0-8FEC-4698A8A3EECD}" type="sibTrans" cxnId="{DE093787-6409-4DAD-98BF-049206529B17}">
      <dgm:prSet/>
      <dgm:spPr/>
      <dgm:t>
        <a:bodyPr/>
        <a:lstStyle/>
        <a:p>
          <a:endParaRPr lang="en-US"/>
        </a:p>
      </dgm:t>
    </dgm:pt>
    <dgm:pt modelId="{26F78A83-EC4F-4012-9CE3-85E5AF2D3A12}" type="pres">
      <dgm:prSet presAssocID="{68B4E6CA-B807-4612-BF2D-AB6EA79A749C}" presName="root" presStyleCnt="0">
        <dgm:presLayoutVars>
          <dgm:dir/>
          <dgm:resizeHandles val="exact"/>
        </dgm:presLayoutVars>
      </dgm:prSet>
      <dgm:spPr/>
    </dgm:pt>
    <dgm:pt modelId="{40A2AF8B-4F7F-4A0D-9E2F-AF2AC4E5ECB4}" type="pres">
      <dgm:prSet presAssocID="{18082BCF-2BFF-479A-B4F5-012AF284FF2E}" presName="compNode" presStyleCnt="0"/>
      <dgm:spPr/>
    </dgm:pt>
    <dgm:pt modelId="{DA297606-570A-427D-88FF-E265CCF02912}" type="pres">
      <dgm:prSet presAssocID="{18082BCF-2BFF-479A-B4F5-012AF284FF2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ABCDDA7-DD7B-4535-A8CE-B9C2C6B1626D}" type="pres">
      <dgm:prSet presAssocID="{18082BCF-2BFF-479A-B4F5-012AF284FF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1979F73E-8561-4E14-8FD0-A084C123FE87}" type="pres">
      <dgm:prSet presAssocID="{18082BCF-2BFF-479A-B4F5-012AF284FF2E}" presName="spaceRect" presStyleCnt="0"/>
      <dgm:spPr/>
    </dgm:pt>
    <dgm:pt modelId="{0D226A06-8F14-4F03-A79D-0FE02A635E79}" type="pres">
      <dgm:prSet presAssocID="{18082BCF-2BFF-479A-B4F5-012AF284FF2E}" presName="textRect" presStyleLbl="revTx" presStyleIdx="0" presStyleCnt="3">
        <dgm:presLayoutVars>
          <dgm:chMax val="1"/>
          <dgm:chPref val="1"/>
        </dgm:presLayoutVars>
      </dgm:prSet>
      <dgm:spPr/>
    </dgm:pt>
    <dgm:pt modelId="{02B33D86-C653-4625-A649-E4CEDD743698}" type="pres">
      <dgm:prSet presAssocID="{5DE1BE12-FD87-4C1C-A01C-4995DA648F3E}" presName="sibTrans" presStyleCnt="0"/>
      <dgm:spPr/>
    </dgm:pt>
    <dgm:pt modelId="{B7E00E14-A3F6-406B-AFFE-8415FC8253FE}" type="pres">
      <dgm:prSet presAssocID="{3DAC63F7-1BE5-4C81-A432-15030E8A513A}" presName="compNode" presStyleCnt="0"/>
      <dgm:spPr/>
    </dgm:pt>
    <dgm:pt modelId="{812BB0E4-2496-466E-97F6-7F2C4BE84532}" type="pres">
      <dgm:prSet presAssocID="{3DAC63F7-1BE5-4C81-A432-15030E8A513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AE04E60-077C-4CD3-867A-78E82FB79511}" type="pres">
      <dgm:prSet presAssocID="{3DAC63F7-1BE5-4C81-A432-15030E8A51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8E0F34E3-B481-4842-AA60-8B35719B103D}" type="pres">
      <dgm:prSet presAssocID="{3DAC63F7-1BE5-4C81-A432-15030E8A513A}" presName="spaceRect" presStyleCnt="0"/>
      <dgm:spPr/>
    </dgm:pt>
    <dgm:pt modelId="{67F40565-27A5-46DD-AEC7-E8F89A18D590}" type="pres">
      <dgm:prSet presAssocID="{3DAC63F7-1BE5-4C81-A432-15030E8A513A}" presName="textRect" presStyleLbl="revTx" presStyleIdx="1" presStyleCnt="3">
        <dgm:presLayoutVars>
          <dgm:chMax val="1"/>
          <dgm:chPref val="1"/>
        </dgm:presLayoutVars>
      </dgm:prSet>
      <dgm:spPr/>
    </dgm:pt>
    <dgm:pt modelId="{B6F08C66-6086-471E-BF79-6B8556CFA131}" type="pres">
      <dgm:prSet presAssocID="{F425CE61-C6C3-4E5A-83C1-013FE2EC6A97}" presName="sibTrans" presStyleCnt="0"/>
      <dgm:spPr/>
    </dgm:pt>
    <dgm:pt modelId="{9BA1C4A8-F745-4C03-885C-4D30BD535D41}" type="pres">
      <dgm:prSet presAssocID="{B705EAC5-6D7D-44D3-B281-BA40620BC957}" presName="compNode" presStyleCnt="0"/>
      <dgm:spPr/>
    </dgm:pt>
    <dgm:pt modelId="{0E556EB5-C07A-4538-8BFE-4BE4B918B1E8}" type="pres">
      <dgm:prSet presAssocID="{B705EAC5-6D7D-44D3-B281-BA40620BC95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728114B-1A48-44AB-9165-EE3DBB9C48C9}" type="pres">
      <dgm:prSet presAssocID="{B705EAC5-6D7D-44D3-B281-BA40620BC9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éma de réseau avec un remplissage uni"/>
        </a:ext>
      </dgm:extLst>
    </dgm:pt>
    <dgm:pt modelId="{E9408FCF-7636-4C59-9CD5-CE94A4A5F690}" type="pres">
      <dgm:prSet presAssocID="{B705EAC5-6D7D-44D3-B281-BA40620BC957}" presName="spaceRect" presStyleCnt="0"/>
      <dgm:spPr/>
    </dgm:pt>
    <dgm:pt modelId="{59DFBF0A-0641-4E7B-8ECA-F2CE1FF1B912}" type="pres">
      <dgm:prSet presAssocID="{B705EAC5-6D7D-44D3-B281-BA40620BC95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78CF01-773D-449B-BE17-8977EE4ADF77}" type="presOf" srcId="{18082BCF-2BFF-479A-B4F5-012AF284FF2E}" destId="{0D226A06-8F14-4F03-A79D-0FE02A635E79}" srcOrd="0" destOrd="0" presId="urn:microsoft.com/office/officeart/2018/5/layout/IconLeafLabelList"/>
    <dgm:cxn modelId="{645F2F0C-00B9-41DE-8110-F46446115785}" type="presOf" srcId="{68B4E6CA-B807-4612-BF2D-AB6EA79A749C}" destId="{26F78A83-EC4F-4012-9CE3-85E5AF2D3A12}" srcOrd="0" destOrd="0" presId="urn:microsoft.com/office/officeart/2018/5/layout/IconLeafLabelList"/>
    <dgm:cxn modelId="{D1D82F67-E4D0-4C3D-AB17-3639DB9FC425}" type="presOf" srcId="{B705EAC5-6D7D-44D3-B281-BA40620BC957}" destId="{59DFBF0A-0641-4E7B-8ECA-F2CE1FF1B912}" srcOrd="0" destOrd="0" presId="urn:microsoft.com/office/officeart/2018/5/layout/IconLeafLabelList"/>
    <dgm:cxn modelId="{D03CF17D-3A27-4A97-85B3-2912059B044F}" srcId="{68B4E6CA-B807-4612-BF2D-AB6EA79A749C}" destId="{3DAC63F7-1BE5-4C81-A432-15030E8A513A}" srcOrd="1" destOrd="0" parTransId="{0345952A-5A24-4378-AB35-934E3970470E}" sibTransId="{F425CE61-C6C3-4E5A-83C1-013FE2EC6A97}"/>
    <dgm:cxn modelId="{DE093787-6409-4DAD-98BF-049206529B17}" srcId="{68B4E6CA-B807-4612-BF2D-AB6EA79A749C}" destId="{B705EAC5-6D7D-44D3-B281-BA40620BC957}" srcOrd="2" destOrd="0" parTransId="{201928B1-B2FE-4BAA-AFDC-6C5A26DC84BB}" sibTransId="{4B4CDD3C-8D5A-47C0-8FEC-4698A8A3EECD}"/>
    <dgm:cxn modelId="{34187EE2-6285-4D09-B3EA-9F064A03760A}" type="presOf" srcId="{3DAC63F7-1BE5-4C81-A432-15030E8A513A}" destId="{67F40565-27A5-46DD-AEC7-E8F89A18D590}" srcOrd="0" destOrd="0" presId="urn:microsoft.com/office/officeart/2018/5/layout/IconLeafLabelList"/>
    <dgm:cxn modelId="{BAFDF4FF-F3AC-43D4-958D-A40989E6A260}" srcId="{68B4E6CA-B807-4612-BF2D-AB6EA79A749C}" destId="{18082BCF-2BFF-479A-B4F5-012AF284FF2E}" srcOrd="0" destOrd="0" parTransId="{D2DA109C-70E4-44B4-8305-64DC5FB883AD}" sibTransId="{5DE1BE12-FD87-4C1C-A01C-4995DA648F3E}"/>
    <dgm:cxn modelId="{4E8EB022-A95D-4554-ADB8-F065F62AEB75}" type="presParOf" srcId="{26F78A83-EC4F-4012-9CE3-85E5AF2D3A12}" destId="{40A2AF8B-4F7F-4A0D-9E2F-AF2AC4E5ECB4}" srcOrd="0" destOrd="0" presId="urn:microsoft.com/office/officeart/2018/5/layout/IconLeafLabelList"/>
    <dgm:cxn modelId="{46A81FFF-CECF-4909-8DC6-776B96F493D3}" type="presParOf" srcId="{40A2AF8B-4F7F-4A0D-9E2F-AF2AC4E5ECB4}" destId="{DA297606-570A-427D-88FF-E265CCF02912}" srcOrd="0" destOrd="0" presId="urn:microsoft.com/office/officeart/2018/5/layout/IconLeafLabelList"/>
    <dgm:cxn modelId="{B60E1E35-71E4-4B0F-B3B5-79C293969A2D}" type="presParOf" srcId="{40A2AF8B-4F7F-4A0D-9E2F-AF2AC4E5ECB4}" destId="{DABCDDA7-DD7B-4535-A8CE-B9C2C6B1626D}" srcOrd="1" destOrd="0" presId="urn:microsoft.com/office/officeart/2018/5/layout/IconLeafLabelList"/>
    <dgm:cxn modelId="{CD5956A2-0EB2-4D7C-9D39-05CC65E10AA4}" type="presParOf" srcId="{40A2AF8B-4F7F-4A0D-9E2F-AF2AC4E5ECB4}" destId="{1979F73E-8561-4E14-8FD0-A084C123FE87}" srcOrd="2" destOrd="0" presId="urn:microsoft.com/office/officeart/2018/5/layout/IconLeafLabelList"/>
    <dgm:cxn modelId="{4E3730BC-4D89-4AB3-9FF9-B6DAAA5E31D1}" type="presParOf" srcId="{40A2AF8B-4F7F-4A0D-9E2F-AF2AC4E5ECB4}" destId="{0D226A06-8F14-4F03-A79D-0FE02A635E79}" srcOrd="3" destOrd="0" presId="urn:microsoft.com/office/officeart/2018/5/layout/IconLeafLabelList"/>
    <dgm:cxn modelId="{C0C1D836-ABA1-4033-9339-591DC785E147}" type="presParOf" srcId="{26F78A83-EC4F-4012-9CE3-85E5AF2D3A12}" destId="{02B33D86-C653-4625-A649-E4CEDD743698}" srcOrd="1" destOrd="0" presId="urn:microsoft.com/office/officeart/2018/5/layout/IconLeafLabelList"/>
    <dgm:cxn modelId="{48EFAADB-F15E-4E12-AC6D-76F3F3BE38BF}" type="presParOf" srcId="{26F78A83-EC4F-4012-9CE3-85E5AF2D3A12}" destId="{B7E00E14-A3F6-406B-AFFE-8415FC8253FE}" srcOrd="2" destOrd="0" presId="urn:microsoft.com/office/officeart/2018/5/layout/IconLeafLabelList"/>
    <dgm:cxn modelId="{D356FACA-F4C5-4D29-8740-10CF49C9AC52}" type="presParOf" srcId="{B7E00E14-A3F6-406B-AFFE-8415FC8253FE}" destId="{812BB0E4-2496-466E-97F6-7F2C4BE84532}" srcOrd="0" destOrd="0" presId="urn:microsoft.com/office/officeart/2018/5/layout/IconLeafLabelList"/>
    <dgm:cxn modelId="{44A0BDF6-3A93-4907-84A1-ECC249D9AB0F}" type="presParOf" srcId="{B7E00E14-A3F6-406B-AFFE-8415FC8253FE}" destId="{8AE04E60-077C-4CD3-867A-78E82FB79511}" srcOrd="1" destOrd="0" presId="urn:microsoft.com/office/officeart/2018/5/layout/IconLeafLabelList"/>
    <dgm:cxn modelId="{A02278AD-3720-4DCD-A984-36C475197890}" type="presParOf" srcId="{B7E00E14-A3F6-406B-AFFE-8415FC8253FE}" destId="{8E0F34E3-B481-4842-AA60-8B35719B103D}" srcOrd="2" destOrd="0" presId="urn:microsoft.com/office/officeart/2018/5/layout/IconLeafLabelList"/>
    <dgm:cxn modelId="{17C32818-845E-4D66-8546-98FA9DC821A8}" type="presParOf" srcId="{B7E00E14-A3F6-406B-AFFE-8415FC8253FE}" destId="{67F40565-27A5-46DD-AEC7-E8F89A18D590}" srcOrd="3" destOrd="0" presId="urn:microsoft.com/office/officeart/2018/5/layout/IconLeafLabelList"/>
    <dgm:cxn modelId="{AC1292A1-F790-406E-858E-3D53AD59557D}" type="presParOf" srcId="{26F78A83-EC4F-4012-9CE3-85E5AF2D3A12}" destId="{B6F08C66-6086-471E-BF79-6B8556CFA131}" srcOrd="3" destOrd="0" presId="urn:microsoft.com/office/officeart/2018/5/layout/IconLeafLabelList"/>
    <dgm:cxn modelId="{74A3DE7F-17FB-4FA1-A722-4C7587C67224}" type="presParOf" srcId="{26F78A83-EC4F-4012-9CE3-85E5AF2D3A12}" destId="{9BA1C4A8-F745-4C03-885C-4D30BD535D41}" srcOrd="4" destOrd="0" presId="urn:microsoft.com/office/officeart/2018/5/layout/IconLeafLabelList"/>
    <dgm:cxn modelId="{C4E40E29-512A-43E6-A97E-58BEF3FA6180}" type="presParOf" srcId="{9BA1C4A8-F745-4C03-885C-4D30BD535D41}" destId="{0E556EB5-C07A-4538-8BFE-4BE4B918B1E8}" srcOrd="0" destOrd="0" presId="urn:microsoft.com/office/officeart/2018/5/layout/IconLeafLabelList"/>
    <dgm:cxn modelId="{140D5053-C0FE-455E-A190-6AC88827B12E}" type="presParOf" srcId="{9BA1C4A8-F745-4C03-885C-4D30BD535D41}" destId="{C728114B-1A48-44AB-9165-EE3DBB9C48C9}" srcOrd="1" destOrd="0" presId="urn:microsoft.com/office/officeart/2018/5/layout/IconLeafLabelList"/>
    <dgm:cxn modelId="{EF4B7D60-3FCD-4F05-8BE4-BFA5645579CE}" type="presParOf" srcId="{9BA1C4A8-F745-4C03-885C-4D30BD535D41}" destId="{E9408FCF-7636-4C59-9CD5-CE94A4A5F690}" srcOrd="2" destOrd="0" presId="urn:microsoft.com/office/officeart/2018/5/layout/IconLeafLabelList"/>
    <dgm:cxn modelId="{38213CB8-AB23-40F8-9DD5-E4F7B238048E}" type="presParOf" srcId="{9BA1C4A8-F745-4C03-885C-4D30BD535D41}" destId="{59DFBF0A-0641-4E7B-8ECA-F2CE1FF1B91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97606-570A-427D-88FF-E265CCF02912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CDDA7-DD7B-4535-A8CE-B9C2C6B1626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26A06-8F14-4F03-A79D-0FE02A635E79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dirty="0"/>
            <a:t>Logs</a:t>
          </a:r>
          <a:r>
            <a:rPr lang="fr-FR" sz="1400" kern="1200" dirty="0"/>
            <a:t>: </a:t>
          </a:r>
          <a:r>
            <a:rPr lang="fr-FR" sz="1400" kern="1200" dirty="0" err="1"/>
            <a:t>Timestamped</a:t>
          </a:r>
          <a:r>
            <a:rPr lang="fr-FR" sz="1400" kern="1200" dirty="0"/>
            <a:t> </a:t>
          </a:r>
          <a:r>
            <a:rPr lang="fr-FR" sz="1400" kern="1200" dirty="0" err="1"/>
            <a:t>text</a:t>
          </a:r>
          <a:r>
            <a:rPr lang="fr-FR" sz="1400" kern="1200" dirty="0"/>
            <a:t> record</a:t>
          </a:r>
          <a:endParaRPr lang="en-US" sz="1400" kern="1200" dirty="0"/>
        </a:p>
      </dsp:txBody>
      <dsp:txXfrm>
        <a:off x="75768" y="3053169"/>
        <a:ext cx="3093750" cy="720000"/>
      </dsp:txXfrm>
    </dsp:sp>
    <dsp:sp modelId="{812BB0E4-2496-466E-97F6-7F2C4BE84532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04E60-077C-4CD3-867A-78E82FB79511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40565-27A5-46DD-AEC7-E8F89A18D59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dirty="0" err="1"/>
            <a:t>Metrics</a:t>
          </a:r>
          <a:r>
            <a:rPr lang="fr-FR" sz="1400" kern="1200" dirty="0"/>
            <a:t>: </a:t>
          </a:r>
          <a:r>
            <a:rPr lang="fr-FR" sz="1400" kern="1200" dirty="0" err="1"/>
            <a:t>Numeric</a:t>
          </a:r>
          <a:r>
            <a:rPr lang="fr-FR" sz="1400" kern="1200" dirty="0"/>
            <a:t> value </a:t>
          </a:r>
          <a:r>
            <a:rPr lang="fr-FR" sz="1400" kern="1200" dirty="0" err="1"/>
            <a:t>that</a:t>
          </a:r>
          <a:r>
            <a:rPr lang="fr-FR" sz="1400" kern="1200" dirty="0"/>
            <a:t> changes over time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 dirty="0"/>
            <a:t>(</a:t>
          </a:r>
          <a:r>
            <a:rPr lang="fr-FR" sz="1400" kern="1200" dirty="0" err="1"/>
            <a:t>eg</a:t>
          </a:r>
          <a:r>
            <a:rPr lang="fr-FR" sz="1400" kern="1200" dirty="0"/>
            <a:t>: total count of </a:t>
          </a:r>
          <a:r>
            <a:rPr lang="fr-FR" sz="1400" kern="1200" dirty="0" err="1"/>
            <a:t>failed</a:t>
          </a:r>
          <a:r>
            <a:rPr lang="fr-FR" sz="1400" kern="1200" dirty="0"/>
            <a:t> </a:t>
          </a:r>
          <a:r>
            <a:rPr lang="fr-FR" sz="1400" kern="1200" dirty="0" err="1"/>
            <a:t>requests</a:t>
          </a:r>
          <a:r>
            <a:rPr lang="fr-FR" sz="1400" kern="1200" dirty="0"/>
            <a:t>)</a:t>
          </a:r>
          <a:endParaRPr lang="en-US" sz="1400" kern="1200" dirty="0"/>
        </a:p>
      </dsp:txBody>
      <dsp:txXfrm>
        <a:off x="3710925" y="3053169"/>
        <a:ext cx="3093750" cy="720000"/>
      </dsp:txXfrm>
    </dsp:sp>
    <dsp:sp modelId="{0E556EB5-C07A-4538-8BFE-4BE4B918B1E8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114B-1A48-44AB-9165-EE3DBB9C48C9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FBF0A-0641-4E7B-8ECA-F2CE1FF1B912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1" kern="1200" dirty="0"/>
            <a:t>(Distributed) Traces</a:t>
          </a:r>
          <a:r>
            <a:rPr lang="fr-FR" sz="1400" kern="1200" dirty="0"/>
            <a:t>: End-to-end </a:t>
          </a:r>
          <a:r>
            <a:rPr lang="fr-FR" sz="1400" kern="1200" dirty="0" err="1"/>
            <a:t>view</a:t>
          </a:r>
          <a:r>
            <a:rPr lang="fr-FR" sz="1400" kern="1200" dirty="0"/>
            <a:t> of a </a:t>
          </a:r>
          <a:r>
            <a:rPr lang="fr-FR" sz="1400" kern="1200" dirty="0" err="1"/>
            <a:t>request</a:t>
          </a:r>
          <a:endParaRPr lang="en-US" sz="1400" kern="1200" dirty="0"/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6E802-2B40-4F39-8D4D-1128FC535AE7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C3124-EB98-475C-9491-23286302C2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47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2C3A3-8174-F141-B491-7F0E98D116D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7250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2023-02-08T09:50:14+01:00	{</a:t>
            </a:r>
          </a:p>
          <a:p>
            <a:r>
              <a:rPr lang="fr-FR" dirty="0"/>
              <a:t>    "body": "[Log] </a:t>
            </a:r>
            <a:r>
              <a:rPr lang="fr-FR" dirty="0" err="1"/>
              <a:t>picked</a:t>
            </a:r>
            <a:r>
              <a:rPr lang="fr-FR" dirty="0"/>
              <a:t> {Name}",</a:t>
            </a:r>
          </a:p>
          <a:p>
            <a:r>
              <a:rPr lang="fr-FR" dirty="0"/>
              <a:t>    "</a:t>
            </a:r>
            <a:r>
              <a:rPr lang="fr-FR" dirty="0" err="1"/>
              <a:t>traceid</a:t>
            </a:r>
            <a:r>
              <a:rPr lang="fr-FR" dirty="0"/>
              <a:t>": "bb51dbdaa6fc6173d0d3cdd0fd0bfd32",</a:t>
            </a:r>
          </a:p>
          <a:p>
            <a:r>
              <a:rPr lang="fr-FR" dirty="0"/>
              <a:t>    "</a:t>
            </a:r>
            <a:r>
              <a:rPr lang="fr-FR" dirty="0" err="1"/>
              <a:t>spanid</a:t>
            </a:r>
            <a:r>
              <a:rPr lang="fr-FR" dirty="0"/>
              <a:t>": "0f2b15f81e00c667",</a:t>
            </a:r>
          </a:p>
          <a:p>
            <a:r>
              <a:rPr lang="fr-FR" dirty="0"/>
              <a:t>    "</a:t>
            </a:r>
            <a:r>
              <a:rPr lang="fr-FR" dirty="0" err="1"/>
              <a:t>severity</a:t>
            </a:r>
            <a:r>
              <a:rPr lang="fr-FR" dirty="0"/>
              <a:t>": "Information",</a:t>
            </a:r>
          </a:p>
          <a:p>
            <a:r>
              <a:rPr lang="fr-FR" dirty="0"/>
              <a:t>    "</a:t>
            </a:r>
            <a:r>
              <a:rPr lang="fr-FR" dirty="0" err="1"/>
              <a:t>attributes</a:t>
            </a:r>
            <a:r>
              <a:rPr lang="fr-FR" dirty="0"/>
              <a:t>": {</a:t>
            </a:r>
          </a:p>
          <a:p>
            <a:r>
              <a:rPr lang="fr-FR" dirty="0"/>
              <a:t>        "Name": "JL",</a:t>
            </a:r>
          </a:p>
          <a:p>
            <a:r>
              <a:rPr lang="fr-FR" dirty="0"/>
              <a:t>        "</a:t>
            </a:r>
            <a:r>
              <a:rPr lang="fr-FR" dirty="0" err="1"/>
              <a:t>dotnet.ilogger.category</a:t>
            </a:r>
            <a:r>
              <a:rPr lang="fr-FR" dirty="0"/>
              <a:t>": "Program"</a:t>
            </a:r>
          </a:p>
          <a:p>
            <a:r>
              <a:rPr lang="fr-FR" dirty="0"/>
              <a:t>    },</a:t>
            </a:r>
          </a:p>
          <a:p>
            <a:r>
              <a:rPr lang="fr-FR" dirty="0"/>
              <a:t>    "</a:t>
            </a:r>
            <a:r>
              <a:rPr lang="fr-FR" dirty="0" err="1"/>
              <a:t>resources</a:t>
            </a:r>
            <a:r>
              <a:rPr lang="fr-FR" dirty="0"/>
              <a:t>": {</a:t>
            </a:r>
          </a:p>
          <a:p>
            <a:r>
              <a:rPr lang="fr-FR" dirty="0"/>
              <a:t>        "service.name": "</a:t>
            </a:r>
            <a:r>
              <a:rPr lang="fr-FR" dirty="0" err="1"/>
              <a:t>unknown_service:backend</a:t>
            </a:r>
            <a:r>
              <a:rPr lang="fr-FR" dirty="0"/>
              <a:t>"</a:t>
            </a:r>
          </a:p>
          <a:p>
            <a:r>
              <a:rPr lang="fr-FR" dirty="0"/>
              <a:t>    }</a:t>
            </a:r>
          </a:p>
          <a:p>
            <a:r>
              <a:rPr lang="fr-FR" dirty="0"/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3124-EB98-475C-9491-23286302C2E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600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# HELP </a:t>
            </a:r>
            <a:r>
              <a:rPr lang="fr-FR" dirty="0" err="1"/>
              <a:t>ec_Microsoft_AspNetCore_Hosting_total_requests</a:t>
            </a:r>
            <a:r>
              <a:rPr lang="fr-FR" dirty="0"/>
              <a:t> </a:t>
            </a:r>
          </a:p>
          <a:p>
            <a:r>
              <a:rPr lang="fr-FR" dirty="0"/>
              <a:t># TYPE </a:t>
            </a:r>
            <a:r>
              <a:rPr lang="fr-FR" dirty="0" err="1"/>
              <a:t>ec_Microsoft_AspNetCore_Hosting_total_requests</a:t>
            </a:r>
            <a:r>
              <a:rPr lang="fr-FR" dirty="0"/>
              <a:t> gauge</a:t>
            </a:r>
          </a:p>
          <a:p>
            <a:r>
              <a:rPr lang="fr-FR" dirty="0" err="1"/>
              <a:t>ec_Microsoft_AspNetCore_Hosting_total_requests</a:t>
            </a:r>
            <a:r>
              <a:rPr lang="fr-FR" dirty="0"/>
              <a:t>{job="</a:t>
            </a:r>
            <a:r>
              <a:rPr lang="fr-FR" dirty="0" err="1"/>
              <a:t>unknown_service:backend</a:t>
            </a:r>
            <a:r>
              <a:rPr lang="fr-FR" dirty="0"/>
              <a:t>"} 51</a:t>
            </a:r>
          </a:p>
          <a:p>
            <a:r>
              <a:rPr lang="fr-FR" dirty="0" err="1"/>
              <a:t>ec_Microsoft_AspNetCore_Hosting_total_requests</a:t>
            </a:r>
            <a:r>
              <a:rPr lang="fr-FR" dirty="0"/>
              <a:t>{job="</a:t>
            </a:r>
            <a:r>
              <a:rPr lang="fr-FR" dirty="0" err="1"/>
              <a:t>unknown_service:src</a:t>
            </a:r>
            <a:r>
              <a:rPr lang="fr-FR" dirty="0"/>
              <a:t>"} 37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3124-EB98-475C-9491-23286302C2E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01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https://opentelemetry.io/docs/concepts/signals/traces/#spans-in-opentelemetry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C3124-EB98-475C-9491-23286302C2E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84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1E5687-324B-2F2D-C384-AC687F90C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0047C6-33A1-5BB8-0068-2FD3B4C74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D90231-1B1A-000D-8899-C879C55B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97A459-46DF-6D0A-D4D7-21DED54D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968F03-BA46-51B9-021A-4806DD6B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62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04B946-D91F-0B27-9432-206E5005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EA4922-D5DF-820D-7FF5-5B8DDB7D2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06A9DC-330C-322E-FAF5-B8FC509B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0D614F-251E-8F92-A74C-4106EDF3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FEB001-A6A4-9B5B-3BEA-FC32BE95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58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8D4FD34-E84F-DDF0-2C9D-DE4C279B9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FB442F-F475-ED03-1260-25B515398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12BE9E-830A-DE30-2ABF-FEC326B9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355B93-3239-9E08-90C3-B67E791E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349B69-F92A-EFDF-9C33-DFE7D861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671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Decorative">
            <a:extLst>
              <a:ext uri="{FF2B5EF4-FFF2-40B4-BE49-F238E27FC236}">
                <a16:creationId xmlns:a16="http://schemas.microsoft.com/office/drawing/2014/main" id="{39F8A097-4C53-DC05-E4E5-4820F0692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 descr="AXA">
            <a:extLst>
              <a:ext uri="{FF2B5EF4-FFF2-40B4-BE49-F238E27FC236}">
                <a16:creationId xmlns:a16="http://schemas.microsoft.com/office/drawing/2014/main" id="{AF7CBD0C-01FA-2F39-9BE6-0A5C28A5E7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610420-5A53-9408-C7E2-8FC9EB7B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61" y="169696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14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C19CE-B51D-3780-56F0-7A243746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F3ADE7-11BA-E1CA-D0F6-95747744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876916-9FB6-AAFA-BB8A-2721E584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11F5D4-3A91-3F2D-D038-70FA7D78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3E29AE-0B5E-7644-0E0B-AE7F7549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20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C624FF-2BD6-0939-D796-88221051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D9E56F-F10C-C8CE-6FDE-0799A4709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52AD02-74F6-0DD9-B550-01FC6CC6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F97A33-3F64-D4CE-A602-C30D2952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9EE57-5AD7-7B2D-1C30-F836834C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23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B1BF2-37C6-0CBF-9A55-95FCF408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886D6A-8B79-740C-F685-7EB369ADB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F19C1D-E1AA-6B22-9F2C-AFA5F27C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ABA594-79EE-DABE-8F84-44050E71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D5B119-7770-CCA5-EBA9-A62B79FA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2CD414-978A-DDEF-74B5-33B23780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44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E2EFAE-F668-846F-495A-5961AECD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41897D-4C57-62A7-6451-FF3E12D86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7FD808-43AD-752D-0742-5EA48905A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F90F51-4B6E-C565-B3C1-FB8AA53AC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41E531-21B3-3A07-E5F0-F620B3E7E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3A2C728-79B6-C4EC-CD7F-87AD4096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F62A95-B66D-9811-3A4A-7D6CE2F5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CFFBD5-5DBB-E02C-28D7-703DACC2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41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A5BAB-FDE1-C3E0-4E5F-F2E0733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B0142C-C1B0-C315-527E-2993167F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3F1D16-2936-A0FA-DE5D-EA231ACE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31441D-FFD5-EDDF-4A58-964D1485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00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1E5512-373D-3B48-4C1B-41D18522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5060DC-F710-49E9-890E-7B4C06E2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A279D3-A1D6-E4B0-3CDA-6B020F73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47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B6F26-0F52-45B1-4724-49BC0BD3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7332C9-49C3-A9A7-95F8-7325FA91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4B96A4-D0FD-98E7-CE3D-FB1BCDA01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7C8311-6683-A934-BB53-46788127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5CEBBD-E50F-8D40-81D6-F38053F0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BEBE51-D8E2-1E1A-D87B-B27FC98C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30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DECFF-E79B-BD58-C02F-E875CB3B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6B9B551-A8E3-F142-3DB3-7D4A423BD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9BE891-F464-57B1-5966-7F6ADBE9A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CD13A8-FB7B-941F-A580-99C3D86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6E0F8B-23CC-3B85-C874-B9AEEA9D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2240C5-4C13-82FF-7143-913C057E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95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D1F487-595F-179D-3170-4F69BB8A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897C85-FD89-B1C0-BCF1-5826FA4ED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81EA93-05DF-6826-795E-511B22D30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6D3F-DB43-498D-B48E-BF8C352C6594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F3A55D-1131-7C29-D44D-64E66CD6D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12272A-76C1-E7EF-DB68-F465FDE17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9481-81D2-47C8-84CC-921438E1458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MSIPCMContentMarking" descr="{&quot;HashCode&quot;:-510168642,&quot;Placement&quot;:&quot;Footer&quot;,&quot;Top&quot;:507.1359,&quot;Left&quot;:0.0,&quot;SlideWidth&quot;:960,&quot;SlideHeight&quot;:540}">
            <a:extLst>
              <a:ext uri="{FF2B5EF4-FFF2-40B4-BE49-F238E27FC236}">
                <a16:creationId xmlns:a16="http://schemas.microsoft.com/office/drawing/2014/main" id="{F8886847-801F-4A0E-02B6-255B1D35E446}"/>
              </a:ext>
            </a:extLst>
          </p:cNvPr>
          <p:cNvSpPr txBox="1"/>
          <p:nvPr userDrawn="1"/>
        </p:nvSpPr>
        <p:spPr>
          <a:xfrm>
            <a:off x="0" y="6440626"/>
            <a:ext cx="1719930" cy="4173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Calibri" panose="020F0502020204030204" pitchFamily="34" charset="0"/>
              </a:rPr>
              <a:t>
 Classification : Confidentiel </a:t>
            </a:r>
          </a:p>
        </p:txBody>
      </p:sp>
    </p:spTree>
    <p:extLst>
      <p:ext uri="{BB962C8B-B14F-4D97-AF65-F5344CB8AC3E}">
        <p14:creationId xmlns:p14="http://schemas.microsoft.com/office/powerpoint/2010/main" val="293717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JLou/talk-obervabilit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svg"/><Relationship Id="rId7" Type="http://schemas.openxmlformats.org/officeDocument/2006/relationships/image" Target="../media/image3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lunk.com/en_us/data-insider/what-is-observability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9798-DDAF-7556-7745-63071519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70938"/>
            <a:ext cx="9690538" cy="461666"/>
          </a:xfrm>
        </p:spPr>
        <p:txBody>
          <a:bodyPr>
            <a:normAutofit fontScale="90000"/>
          </a:bodyPr>
          <a:lstStyle/>
          <a:p>
            <a:r>
              <a:rPr lang="en-GB" sz="2800">
                <a:solidFill>
                  <a:schemeClr val="tx1"/>
                </a:solidFill>
              </a:rPr>
              <a:t>Data Science and Software Engineering Summit</a:t>
            </a:r>
          </a:p>
        </p:txBody>
      </p:sp>
      <p:pic>
        <p:nvPicPr>
          <p:cNvPr id="5" name="Graphique 4" descr="Summit">
            <a:extLst>
              <a:ext uri="{FF2B5EF4-FFF2-40B4-BE49-F238E27FC236}">
                <a16:creationId xmlns:a16="http://schemas.microsoft.com/office/drawing/2014/main" id="{DF02EA2B-A6BF-467B-0DFD-5D04CF33D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394" y="2309248"/>
            <a:ext cx="7544540" cy="164234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54ECD5B-3AAE-424A-49B3-F925F412E788}"/>
              </a:ext>
            </a:extLst>
          </p:cNvPr>
          <p:cNvSpPr txBox="1"/>
          <p:nvPr/>
        </p:nvSpPr>
        <p:spPr bwMode="auto">
          <a:xfrm>
            <a:off x="2356908" y="4189732"/>
            <a:ext cx="9093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3000">
                <a:solidFill>
                  <a:schemeClr val="bg1"/>
                </a:solidFill>
                <a:effectLst>
                  <a:outerShdw blurRad="255810" algn="ctr" rotWithShape="0">
                    <a:prstClr val="black">
                      <a:alpha val="78428"/>
                    </a:prstClr>
                  </a:outerShdw>
                </a:effectLst>
                <a:latin typeface="+mj-lt"/>
                <a:cs typeface="Arial" pitchFamily="34" charset="0"/>
              </a:rPr>
              <a:t>Data Science &amp; Software Engineering Communities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7BFF81-0E0C-484E-B0C5-ACBC29E72639}"/>
              </a:ext>
            </a:extLst>
          </p:cNvPr>
          <p:cNvSpPr txBox="1">
            <a:spLocks/>
          </p:cNvSpPr>
          <p:nvPr/>
        </p:nvSpPr>
        <p:spPr>
          <a:xfrm>
            <a:off x="6391823" y="6475912"/>
            <a:ext cx="5490797" cy="254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AXA Group Operations, 2023</a:t>
            </a:r>
          </a:p>
        </p:txBody>
      </p:sp>
    </p:spTree>
    <p:extLst>
      <p:ext uri="{BB962C8B-B14F-4D97-AF65-F5344CB8AC3E}">
        <p14:creationId xmlns:p14="http://schemas.microsoft.com/office/powerpoint/2010/main" val="21439082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6B9F8-2BF8-C19B-594A-86230877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Traces</a:t>
            </a:r>
            <a:br>
              <a:rPr lang="fr-FR" dirty="0"/>
            </a:br>
            <a:r>
              <a:rPr lang="en-US" sz="3200" dirty="0"/>
              <a:t>Big picture of what happens when a request is made by a user or an application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FBA0E49-C70B-ED18-A771-DCB8B6BC6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81606"/>
            <a:ext cx="10515600" cy="3239376"/>
          </a:xfrm>
        </p:spPr>
      </p:pic>
    </p:spTree>
    <p:extLst>
      <p:ext uri="{BB962C8B-B14F-4D97-AF65-F5344CB8AC3E}">
        <p14:creationId xmlns:p14="http://schemas.microsoft.com/office/powerpoint/2010/main" val="313762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1D605A2-88E8-74F7-7CF8-5AB9B4BB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10512552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tools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2762E13-1FA7-8127-6413-FF233D599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119928"/>
            <a:ext cx="10494264" cy="136647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025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7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6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Espace réservé du contenu 21" descr="Azure Application Insights">
            <a:extLst>
              <a:ext uri="{FF2B5EF4-FFF2-40B4-BE49-F238E27FC236}">
                <a16:creationId xmlns:a16="http://schemas.microsoft.com/office/drawing/2014/main" id="{1FF2F1EB-DEB6-CF90-BA87-DD52D11B33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1525"/>
            <a:ext cx="5459413" cy="2552700"/>
          </a:xfrm>
          <a:prstGeom prst="rect">
            <a:avLst/>
          </a:prstGeom>
        </p:spPr>
      </p:pic>
      <p:pic>
        <p:nvPicPr>
          <p:cNvPr id="23" name="Espace réservé du contenu 22" descr="Aws Cloudwatch">
            <a:extLst>
              <a:ext uri="{FF2B5EF4-FFF2-40B4-BE49-F238E27FC236}">
                <a16:creationId xmlns:a16="http://schemas.microsoft.com/office/drawing/2014/main" id="{67AA5631-B8A3-27D0-1044-2C59FA97A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89313"/>
            <a:ext cx="5459413" cy="2697163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8D20F52B-FBD2-6CD4-49ED-3D5C06E0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Cloud-Vendors</a:t>
            </a:r>
          </a:p>
        </p:txBody>
      </p:sp>
    </p:spTree>
    <p:extLst>
      <p:ext uri="{BB962C8B-B14F-4D97-AF65-F5344CB8AC3E}">
        <p14:creationId xmlns:p14="http://schemas.microsoft.com/office/powerpoint/2010/main" val="167217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508032-3C39-BCB3-726C-192CD64D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And the </a:t>
            </a:r>
            <a:r>
              <a:rPr lang="fr-FR" sz="3600" dirty="0" err="1"/>
              <a:t>rest</a:t>
            </a:r>
            <a:endParaRPr lang="fr-FR" sz="3600" dirty="0"/>
          </a:p>
        </p:txBody>
      </p:sp>
      <p:sp>
        <p:nvSpPr>
          <p:cNvPr id="85" name="Espace réservé du contenu 4">
            <a:extLst>
              <a:ext uri="{FF2B5EF4-FFF2-40B4-BE49-F238E27FC236}">
                <a16:creationId xmlns:a16="http://schemas.microsoft.com/office/drawing/2014/main" id="{0089311C-C95F-8E3F-49DC-B21F718B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numCol="2">
            <a:noAutofit/>
          </a:bodyPr>
          <a:lstStyle/>
          <a:p>
            <a:r>
              <a:rPr lang="fr-FR" sz="3200" dirty="0" err="1"/>
              <a:t>Datadog</a:t>
            </a:r>
            <a:endParaRPr lang="fr-FR" sz="3200" dirty="0"/>
          </a:p>
          <a:p>
            <a:r>
              <a:rPr lang="fr-FR" sz="3200" dirty="0" err="1"/>
              <a:t>Dynatrace</a:t>
            </a:r>
            <a:endParaRPr lang="fr-FR" sz="3200" dirty="0"/>
          </a:p>
          <a:p>
            <a:r>
              <a:rPr lang="fr-FR" sz="3200" dirty="0"/>
              <a:t>ELK (</a:t>
            </a:r>
            <a:r>
              <a:rPr lang="fr-FR" sz="3200" dirty="0" err="1"/>
              <a:t>Elastic</a:t>
            </a:r>
            <a:r>
              <a:rPr lang="fr-FR" sz="3200" dirty="0"/>
              <a:t>, </a:t>
            </a:r>
            <a:r>
              <a:rPr lang="fr-FR" sz="3200" dirty="0" err="1"/>
              <a:t>Logstash</a:t>
            </a:r>
            <a:r>
              <a:rPr lang="fr-FR" sz="3200" dirty="0"/>
              <a:t>, </a:t>
            </a:r>
            <a:r>
              <a:rPr lang="fr-FR" sz="3200" dirty="0" err="1"/>
              <a:t>Kibana</a:t>
            </a:r>
            <a:r>
              <a:rPr lang="fr-FR" sz="3200" dirty="0"/>
              <a:t>)</a:t>
            </a:r>
          </a:p>
          <a:p>
            <a:r>
              <a:rPr lang="fr-FR" sz="3200" dirty="0" err="1"/>
              <a:t>Grafana</a:t>
            </a:r>
            <a:r>
              <a:rPr lang="fr-FR" sz="3200" dirty="0"/>
              <a:t> </a:t>
            </a:r>
          </a:p>
          <a:p>
            <a:r>
              <a:rPr lang="fr-FR" sz="3200" dirty="0"/>
              <a:t>Graphite </a:t>
            </a:r>
          </a:p>
          <a:p>
            <a:r>
              <a:rPr lang="fr-FR" sz="3200" dirty="0" err="1"/>
              <a:t>Honeycomb</a:t>
            </a:r>
            <a:endParaRPr lang="fr-FR" sz="3200" dirty="0"/>
          </a:p>
          <a:p>
            <a:r>
              <a:rPr lang="fr-FR" sz="3200" dirty="0" err="1"/>
              <a:t>InfluxDB</a:t>
            </a:r>
            <a:endParaRPr lang="fr-FR" sz="3200" dirty="0"/>
          </a:p>
          <a:p>
            <a:r>
              <a:rPr lang="fr-FR" sz="3200" dirty="0" err="1"/>
              <a:t>Instana</a:t>
            </a:r>
            <a:endParaRPr lang="fr-FR" sz="3200" dirty="0"/>
          </a:p>
          <a:p>
            <a:r>
              <a:rPr lang="fr-FR" sz="3200" dirty="0"/>
              <a:t>Jaeger</a:t>
            </a:r>
          </a:p>
          <a:p>
            <a:r>
              <a:rPr lang="fr-FR" sz="3200" dirty="0" err="1"/>
              <a:t>Lightstep</a:t>
            </a:r>
            <a:endParaRPr lang="fr-FR" sz="3200" dirty="0"/>
          </a:p>
          <a:p>
            <a:r>
              <a:rPr lang="fr-FR" sz="3200" dirty="0" err="1"/>
              <a:t>Prometheus</a:t>
            </a:r>
            <a:endParaRPr lang="fr-FR" sz="3200" dirty="0"/>
          </a:p>
          <a:p>
            <a:r>
              <a:rPr lang="fr-FR" sz="3200" dirty="0" err="1"/>
              <a:t>Sentry</a:t>
            </a:r>
            <a:endParaRPr lang="fr-FR" sz="3200" dirty="0"/>
          </a:p>
          <a:p>
            <a:r>
              <a:rPr lang="fr-FR" sz="3200" dirty="0" err="1"/>
              <a:t>Signoz</a:t>
            </a:r>
            <a:endParaRPr lang="fr-FR" sz="3200" dirty="0"/>
          </a:p>
          <a:p>
            <a:r>
              <a:rPr lang="fr-FR" sz="3200" dirty="0" err="1"/>
              <a:t>Zipkin</a:t>
            </a:r>
            <a:endParaRPr lang="fr-FR" sz="3200" dirty="0"/>
          </a:p>
          <a:p>
            <a:r>
              <a:rPr lang="fr-FR" sz="3200" dirty="0"/>
              <a:t>And a lot more…</a:t>
            </a:r>
          </a:p>
        </p:txBody>
      </p:sp>
      <p:sp>
        <p:nvSpPr>
          <p:cNvPr id="86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6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6D3EA2-491F-4861-A857-5E2A2B3B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lune, obscurité, espace, noir&#10;&#10;Description générée automatiquement">
            <a:extLst>
              <a:ext uri="{FF2B5EF4-FFF2-40B4-BE49-F238E27FC236}">
                <a16:creationId xmlns:a16="http://schemas.microsoft.com/office/drawing/2014/main" id="{94DF9BA1-3ACD-33E8-E88F-A677AC470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46" y="-33681"/>
            <a:ext cx="12253242" cy="7258446"/>
          </a:xfrm>
        </p:spPr>
      </p:pic>
    </p:spTree>
    <p:extLst>
      <p:ext uri="{BB962C8B-B14F-4D97-AF65-F5344CB8AC3E}">
        <p14:creationId xmlns:p14="http://schemas.microsoft.com/office/powerpoint/2010/main" val="11999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FB640-9CCB-A356-816E-6EDAB7B0B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AxaFrance</a:t>
            </a:r>
            <a:r>
              <a:rPr lang="fr-FR" dirty="0"/>
              <a:t> application</a:t>
            </a:r>
          </a:p>
        </p:txBody>
      </p:sp>
      <p:pic>
        <p:nvPicPr>
          <p:cNvPr id="11" name="Espace réservé du contenu 10" descr="A typical AxaFr app, sending logs to application insights, and Kafka, running alongside a dynatrace agent sending data to dynatrace. Devs look at Application Insights and Kibana, the run team looks at Dynatrace">
            <a:extLst>
              <a:ext uri="{FF2B5EF4-FFF2-40B4-BE49-F238E27FC236}">
                <a16:creationId xmlns:a16="http://schemas.microsoft.com/office/drawing/2014/main" id="{76CB4021-3CAA-845B-5E9E-205415B6A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753"/>
            <a:ext cx="10515600" cy="4263081"/>
          </a:xfrm>
        </p:spPr>
      </p:pic>
    </p:spTree>
    <p:extLst>
      <p:ext uri="{BB962C8B-B14F-4D97-AF65-F5344CB8AC3E}">
        <p14:creationId xmlns:p14="http://schemas.microsoft.com/office/powerpoint/2010/main" val="3561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5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CD13F7-DCCF-61DD-3CAB-5A14A6C8F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848350" y="2401080"/>
            <a:ext cx="5890683" cy="2209006"/>
          </a:xfrm>
          <a:prstGeom prst="rect">
            <a:avLst/>
          </a:prstGeom>
        </p:spPr>
      </p:pic>
      <p:sp>
        <p:nvSpPr>
          <p:cNvPr id="41" name="Freeform: Shape 27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29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6059E8-88DC-01BA-D842-DD7D15EF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One tool to rule them all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B8A84E-02B7-7E5D-8511-9F719E008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2724912"/>
            <a:ext cx="3209544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in standard, bind them</a:t>
            </a:r>
          </a:p>
        </p:txBody>
      </p:sp>
    </p:spTree>
    <p:extLst>
      <p:ext uri="{BB962C8B-B14F-4D97-AF65-F5344CB8AC3E}">
        <p14:creationId xmlns:p14="http://schemas.microsoft.com/office/powerpoint/2010/main" val="650101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29BC765-D140-A275-1B30-D2AF485F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unified</a:t>
            </a:r>
            <a:r>
              <a:rPr lang="fr-FR" dirty="0"/>
              <a:t> future ?</a:t>
            </a:r>
          </a:p>
        </p:txBody>
      </p:sp>
      <p:pic>
        <p:nvPicPr>
          <p:cNvPr id="8" name="Espace réservé du contenu 7" descr="Scenario with an OTEL collector, exporting data to kafka, dynatrace and a group of opensource tools like grafana, zipkin, jaeger etc...">
            <a:extLst>
              <a:ext uri="{FF2B5EF4-FFF2-40B4-BE49-F238E27FC236}">
                <a16:creationId xmlns:a16="http://schemas.microsoft.com/office/drawing/2014/main" id="{F1704333-4F71-D254-0324-4372DE76F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0011"/>
            <a:ext cx="10515600" cy="43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FCDB02-C190-141C-4DB0-379F1F4F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Sources and deck are available on github</a:t>
            </a:r>
            <a:b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B3CAC-8811-F84A-FE5F-847EEEC9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148" y="4802538"/>
            <a:ext cx="5491090" cy="1411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https://github.com/JLou/talk-obervability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https://github.com/JLou/talk-obervability">
            <a:extLst>
              <a:ext uri="{FF2B5EF4-FFF2-40B4-BE49-F238E27FC236}">
                <a16:creationId xmlns:a16="http://schemas.microsoft.com/office/drawing/2014/main" id="{C066DBBA-A68B-77AF-0C95-BD1D038A6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3" y="654567"/>
            <a:ext cx="5169282" cy="516928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486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AXA">
            <a:extLst>
              <a:ext uri="{FF2B5EF4-FFF2-40B4-BE49-F238E27FC236}">
                <a16:creationId xmlns:a16="http://schemas.microsoft.com/office/drawing/2014/main" id="{A58262BE-4DB2-6045-0801-72425C9C8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3074693-4A48-A7E2-0446-EEDA49335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268" y="2492188"/>
            <a:ext cx="4219950" cy="1397498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GB" sz="12000">
                <a:ea typeface="+mj-ea"/>
              </a:rPr>
              <a:t>Q&amp;A</a:t>
            </a:r>
          </a:p>
        </p:txBody>
      </p:sp>
      <p:pic>
        <p:nvPicPr>
          <p:cNvPr id="15" name="Graphique 14" descr="Summit">
            <a:extLst>
              <a:ext uri="{FF2B5EF4-FFF2-40B4-BE49-F238E27FC236}">
                <a16:creationId xmlns:a16="http://schemas.microsoft.com/office/drawing/2014/main" id="{A372B9CD-529E-7131-C80F-CC45BBDAE2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5482" y="2492188"/>
            <a:ext cx="4638586" cy="1009760"/>
          </a:xfrm>
          <a:prstGeom prst="rect">
            <a:avLst/>
          </a:prstGeom>
        </p:spPr>
      </p:pic>
      <p:grpSp>
        <p:nvGrpSpPr>
          <p:cNvPr id="12" name="Groupe 11" descr="Data Science">
            <a:extLst>
              <a:ext uri="{FF2B5EF4-FFF2-40B4-BE49-F238E27FC236}">
                <a16:creationId xmlns:a16="http://schemas.microsoft.com/office/drawing/2014/main" id="{A0056B8A-DF48-86C5-5B9C-08F11658CC8C}"/>
              </a:ext>
            </a:extLst>
          </p:cNvPr>
          <p:cNvGrpSpPr/>
          <p:nvPr/>
        </p:nvGrpSpPr>
        <p:grpSpPr>
          <a:xfrm>
            <a:off x="3942145" y="3736968"/>
            <a:ext cx="796090" cy="796090"/>
            <a:chOff x="821854" y="902212"/>
            <a:chExt cx="1800000" cy="180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906AD2C-05F9-4513-9A85-518AB38A5325}"/>
                </a:ext>
              </a:extLst>
            </p:cNvPr>
            <p:cNvSpPr/>
            <p:nvPr userDrawn="1"/>
          </p:nvSpPr>
          <p:spPr>
            <a:xfrm>
              <a:off x="821854" y="902212"/>
              <a:ext cx="1800000" cy="1800000"/>
            </a:xfrm>
            <a:prstGeom prst="ellipse">
              <a:avLst/>
            </a:prstGeom>
            <a:solidFill>
              <a:srgbClr val="FF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BA9E0037-8B26-BDA2-5F70-CB9CAB24EA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4802"/>
            <a:stretch/>
          </p:blipFill>
          <p:spPr>
            <a:xfrm>
              <a:off x="1073391" y="1173101"/>
              <a:ext cx="1315428" cy="1099024"/>
            </a:xfrm>
            <a:prstGeom prst="rect">
              <a:avLst/>
            </a:prstGeom>
          </p:spPr>
        </p:pic>
      </p:grpSp>
      <p:pic>
        <p:nvPicPr>
          <p:cNvPr id="2050" name="Picture 2" descr="Software Engineering">
            <a:extLst>
              <a:ext uri="{FF2B5EF4-FFF2-40B4-BE49-F238E27FC236}">
                <a16:creationId xmlns:a16="http://schemas.microsoft.com/office/drawing/2014/main" id="{7570C347-8CCA-4471-998E-A126D3D1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017" y="3719038"/>
            <a:ext cx="796090" cy="7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16" descr="Decorative">
            <a:extLst>
              <a:ext uri="{FF2B5EF4-FFF2-40B4-BE49-F238E27FC236}">
                <a16:creationId xmlns:a16="http://schemas.microsoft.com/office/drawing/2014/main" id="{23164DA3-B77F-04D6-08B1-894EBF5C662C}"/>
              </a:ext>
            </a:extLst>
          </p:cNvPr>
          <p:cNvCxnSpPr/>
          <p:nvPr/>
        </p:nvCxnSpPr>
        <p:spPr>
          <a:xfrm>
            <a:off x="6122894" y="2250141"/>
            <a:ext cx="0" cy="24832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37479-5150-0C01-9B13-29FFC638D2FC}"/>
              </a:ext>
            </a:extLst>
          </p:cNvPr>
          <p:cNvSpPr txBox="1">
            <a:spLocks/>
          </p:cNvSpPr>
          <p:nvPr/>
        </p:nvSpPr>
        <p:spPr>
          <a:xfrm>
            <a:off x="2724153" y="6475912"/>
            <a:ext cx="9158468" cy="220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Observability of cloud-native applications: A Whirlwind tour, 2023</a:t>
            </a:r>
          </a:p>
        </p:txBody>
      </p:sp>
    </p:spTree>
    <p:extLst>
      <p:ext uri="{BB962C8B-B14F-4D97-AF65-F5344CB8AC3E}">
        <p14:creationId xmlns:p14="http://schemas.microsoft.com/office/powerpoint/2010/main" val="329593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C9BD-A1C4-13B6-D116-BE951694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Observability of cloud-native applications:</a:t>
            </a:r>
            <a:br>
              <a:rPr lang="en-GB" dirty="0"/>
            </a:br>
            <a:r>
              <a:rPr lang="en-GB" sz="4000" b="0" dirty="0"/>
              <a:t>A Whirlwind tour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434978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AXA">
            <a:extLst>
              <a:ext uri="{FF2B5EF4-FFF2-40B4-BE49-F238E27FC236}">
                <a16:creationId xmlns:a16="http://schemas.microsoft.com/office/drawing/2014/main" id="{A58262BE-4DB2-6045-0801-72425C9C8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536" y="457199"/>
            <a:ext cx="666973" cy="666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D47D0-BA93-25B5-B5DB-82044917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716" y="2531212"/>
            <a:ext cx="10515600" cy="1325563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GB" sz="12000" dirty="0">
                <a:ea typeface="+mj-ea"/>
              </a:rPr>
              <a:t>THANK </a:t>
            </a:r>
            <a:br>
              <a:rPr lang="en-GB" sz="12000" dirty="0">
                <a:ea typeface="+mj-ea"/>
              </a:rPr>
            </a:br>
            <a:r>
              <a:rPr lang="en-GB" sz="12000" dirty="0">
                <a:ea typeface="+mj-ea"/>
              </a:rPr>
              <a:t>YOU!</a:t>
            </a:r>
          </a:p>
        </p:txBody>
      </p:sp>
      <p:pic>
        <p:nvPicPr>
          <p:cNvPr id="15" name="Graphique 14" descr="Summit">
            <a:extLst>
              <a:ext uri="{FF2B5EF4-FFF2-40B4-BE49-F238E27FC236}">
                <a16:creationId xmlns:a16="http://schemas.microsoft.com/office/drawing/2014/main" id="{A372B9CD-529E-7131-C80F-CC45BBDAE2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5482" y="2492188"/>
            <a:ext cx="4638586" cy="1009760"/>
          </a:xfrm>
          <a:prstGeom prst="rect">
            <a:avLst/>
          </a:prstGeom>
        </p:spPr>
      </p:pic>
      <p:grpSp>
        <p:nvGrpSpPr>
          <p:cNvPr id="12" name="Groupe 11" descr="Data Science">
            <a:extLst>
              <a:ext uri="{FF2B5EF4-FFF2-40B4-BE49-F238E27FC236}">
                <a16:creationId xmlns:a16="http://schemas.microsoft.com/office/drawing/2014/main" id="{A0056B8A-DF48-86C5-5B9C-08F11658CC8C}"/>
              </a:ext>
            </a:extLst>
          </p:cNvPr>
          <p:cNvGrpSpPr/>
          <p:nvPr/>
        </p:nvGrpSpPr>
        <p:grpSpPr>
          <a:xfrm>
            <a:off x="3942145" y="3736968"/>
            <a:ext cx="796090" cy="796090"/>
            <a:chOff x="821854" y="902212"/>
            <a:chExt cx="1800000" cy="180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906AD2C-05F9-4513-9A85-518AB38A5325}"/>
                </a:ext>
              </a:extLst>
            </p:cNvPr>
            <p:cNvSpPr/>
            <p:nvPr userDrawn="1"/>
          </p:nvSpPr>
          <p:spPr>
            <a:xfrm>
              <a:off x="821854" y="902212"/>
              <a:ext cx="1800000" cy="1800000"/>
            </a:xfrm>
            <a:prstGeom prst="ellipse">
              <a:avLst/>
            </a:prstGeom>
            <a:solidFill>
              <a:srgbClr val="FFC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BA9E0037-8B26-BDA2-5F70-CB9CAB24EA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4802"/>
            <a:stretch/>
          </p:blipFill>
          <p:spPr>
            <a:xfrm>
              <a:off x="1073391" y="1173101"/>
              <a:ext cx="1315428" cy="1099024"/>
            </a:xfrm>
            <a:prstGeom prst="rect">
              <a:avLst/>
            </a:prstGeom>
          </p:spPr>
        </p:pic>
      </p:grpSp>
      <p:pic>
        <p:nvPicPr>
          <p:cNvPr id="2050" name="Picture 2" descr="Software Engineering">
            <a:extLst>
              <a:ext uri="{FF2B5EF4-FFF2-40B4-BE49-F238E27FC236}">
                <a16:creationId xmlns:a16="http://schemas.microsoft.com/office/drawing/2014/main" id="{7570C347-8CCA-4471-998E-A126D3D1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017" y="3719038"/>
            <a:ext cx="796090" cy="7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16" descr="Decorative">
            <a:extLst>
              <a:ext uri="{FF2B5EF4-FFF2-40B4-BE49-F238E27FC236}">
                <a16:creationId xmlns:a16="http://schemas.microsoft.com/office/drawing/2014/main" id="{23164DA3-B77F-04D6-08B1-894EBF5C662C}"/>
              </a:ext>
            </a:extLst>
          </p:cNvPr>
          <p:cNvCxnSpPr/>
          <p:nvPr/>
        </p:nvCxnSpPr>
        <p:spPr>
          <a:xfrm>
            <a:off x="6122894" y="2250141"/>
            <a:ext cx="0" cy="24832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37479-5150-0C01-9B13-29FFC638D2FC}"/>
              </a:ext>
            </a:extLst>
          </p:cNvPr>
          <p:cNvSpPr txBox="1">
            <a:spLocks/>
          </p:cNvSpPr>
          <p:nvPr/>
        </p:nvSpPr>
        <p:spPr>
          <a:xfrm>
            <a:off x="6391823" y="6475912"/>
            <a:ext cx="5490797" cy="254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Observability of cloud-native applications: A Whirlwind tour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anose="020B0503030403020204" pitchFamily="34" charset="77"/>
                <a:ea typeface="+mn-ea"/>
                <a:cs typeface="+mn-cs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9262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Espace réservé pour une image  11" descr="Une image contenant Visage humain, Barbe humaine, personne, pilosité faciale&#10;&#10;Description générée automatiquement">
            <a:extLst>
              <a:ext uri="{FF2B5EF4-FFF2-40B4-BE49-F238E27FC236}">
                <a16:creationId xmlns:a16="http://schemas.microsoft.com/office/drawing/2014/main" id="{3B001907-F2F7-330F-AC68-F7760211B5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r="9090" b="1150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D53A697-57FF-EDCD-DA18-4F8F858F4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3974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Jean-Lou </a:t>
            </a:r>
            <a:r>
              <a:rPr lang="en-US" sz="4400" dirty="0" err="1"/>
              <a:t>Piermé</a:t>
            </a:r>
            <a:br>
              <a:rPr lang="en-US" sz="2800" dirty="0"/>
            </a:br>
            <a:r>
              <a:rPr lang="en-US" sz="2700" dirty="0"/>
              <a:t>Tech Leader at </a:t>
            </a:r>
            <a:r>
              <a:rPr lang="en-US" sz="2700" dirty="0" err="1"/>
              <a:t>Axa</a:t>
            </a:r>
            <a:r>
              <a:rPr lang="en-US" sz="2700" dirty="0"/>
              <a:t> France</a:t>
            </a:r>
            <a:endParaRPr lang="en-US" sz="2800" dirty="0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BECC0C4-5FC9-569B-C28D-9F337DB07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700" dirty="0"/>
          </a:p>
          <a:p>
            <a:pPr marL="57150"/>
            <a:r>
              <a:rPr lang="en-US" sz="1700" dirty="0"/>
              <a:t>I write code, sometimes</a:t>
            </a:r>
          </a:p>
          <a:p>
            <a:pPr marL="514350" lvl="1"/>
            <a:r>
              <a:rPr lang="en-US" sz="1700" dirty="0"/>
              <a:t>Mostly .NET &amp; JS</a:t>
            </a:r>
          </a:p>
          <a:p>
            <a:pPr marL="57150"/>
            <a:r>
              <a:rPr lang="en-US" sz="1700" dirty="0"/>
              <a:t>.NET Community leader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E7D4F6C-16D1-FD24-FC28-9711CB16C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063" y="4677683"/>
            <a:ext cx="315934" cy="31593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CDD7068-7540-530E-05E6-F2A25EF3E89A}"/>
              </a:ext>
            </a:extLst>
          </p:cNvPr>
          <p:cNvSpPr txBox="1"/>
          <p:nvPr/>
        </p:nvSpPr>
        <p:spPr>
          <a:xfrm>
            <a:off x="754967" y="465098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@jloupiote</a:t>
            </a:r>
          </a:p>
        </p:txBody>
      </p:sp>
      <p:pic>
        <p:nvPicPr>
          <p:cNvPr id="22" name="Image 21" descr="Une image contenant chat, silhouette, clipart, créativité&#10;&#10;Description générée automatiquement">
            <a:extLst>
              <a:ext uri="{FF2B5EF4-FFF2-40B4-BE49-F238E27FC236}">
                <a16:creationId xmlns:a16="http://schemas.microsoft.com/office/drawing/2014/main" id="{601095FF-BFE0-9254-E503-0DCEEBCFD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12" y="5118635"/>
            <a:ext cx="322955" cy="315934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86334F1-F6D3-92D7-A8C6-5DE6AB528F02}"/>
              </a:ext>
            </a:extLst>
          </p:cNvPr>
          <p:cNvSpPr txBox="1"/>
          <p:nvPr/>
        </p:nvSpPr>
        <p:spPr>
          <a:xfrm>
            <a:off x="754967" y="509193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Helvetica" panose="020B0604020202020204" pitchFamily="34" charset="0"/>
                <a:cs typeface="Helvetica" panose="020B0604020202020204" pitchFamily="34" charset="0"/>
              </a:rPr>
              <a:t>jlou</a:t>
            </a:r>
            <a:endParaRPr lang="fr-FR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70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1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1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19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0D44C9F9-BC0F-B543-F708-A346D230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Disclaimer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7285E02-81DC-03D2-3D60-130F913F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Most of the slides have been generated with the powerpoint AI designer thing</a:t>
            </a:r>
          </a:p>
        </p:txBody>
      </p:sp>
    </p:spTree>
    <p:extLst>
      <p:ext uri="{BB962C8B-B14F-4D97-AF65-F5344CB8AC3E}">
        <p14:creationId xmlns:p14="http://schemas.microsoft.com/office/powerpoint/2010/main" val="333873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1D3740-CC67-81BE-C244-944E5DC0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FR" sz="5400"/>
              <a:t>Definition</a:t>
            </a:r>
          </a:p>
        </p:txBody>
      </p:sp>
      <p:pic>
        <p:nvPicPr>
          <p:cNvPr id="26" name="Picture 4" descr="Graph on document with pen">
            <a:extLst>
              <a:ext uri="{FF2B5EF4-FFF2-40B4-BE49-F238E27FC236}">
                <a16:creationId xmlns:a16="http://schemas.microsoft.com/office/drawing/2014/main" id="{6EFEFD41-9E1A-B1A5-D860-16D4EA74B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4D0C69-92D3-D51F-2829-EDD51463B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/>
              <a:t>Observability</a:t>
            </a:r>
            <a:r>
              <a:rPr lang="en-US" sz="2200"/>
              <a:t> is the ability to measure the internal states of a system by examining its outputs. A system is considered “observable” if the current state can be estimated by only using information from outputs, namely sensor data.</a:t>
            </a:r>
          </a:p>
          <a:p>
            <a:pPr marL="0" indent="0">
              <a:buNone/>
            </a:pPr>
            <a:r>
              <a:rPr lang="en-US" sz="2200"/>
              <a:t>From </a:t>
            </a:r>
            <a:r>
              <a:rPr lang="en-US" sz="2200">
                <a:hlinkClick r:id="rId3"/>
              </a:rPr>
              <a:t>https://www.splunk.com/en_us/data-insider/what-is-observability.html</a:t>
            </a:r>
            <a:endParaRPr lang="en-US" sz="2200"/>
          </a:p>
          <a:p>
            <a:endParaRPr lang="fr-FR" sz="2200"/>
          </a:p>
        </p:txBody>
      </p:sp>
    </p:spTree>
    <p:extLst>
      <p:ext uri="{BB962C8B-B14F-4D97-AF65-F5344CB8AC3E}">
        <p14:creationId xmlns:p14="http://schemas.microsoft.com/office/powerpoint/2010/main" val="124041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B9FCBA-A7B6-D3E8-0E60-791A43B4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3 pillars of observability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07A91876-39D5-DC8C-8B2F-67477D05F9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70608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67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846CBC-A10B-6278-E28E-51BA2C32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Logs: Timestamped text record</a:t>
            </a:r>
          </a:p>
        </p:txBody>
      </p:sp>
      <p:pic>
        <p:nvPicPr>
          <p:cNvPr id="11" name="Espace réservé du contenu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B39ED17E-234B-6A09-D705-7224643ED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r="3" b="1768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4" name="Content Placeholder 14">
            <a:extLst>
              <a:ext uri="{FF2B5EF4-FFF2-40B4-BE49-F238E27FC236}">
                <a16:creationId xmlns:a16="http://schemas.microsoft.com/office/drawing/2014/main" id="{B3FB7BA3-8785-2605-036D-72A0915EB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0451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46CBC-A10B-6278-E28E-51BA2C32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0100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Metrics</a:t>
            </a:r>
            <a:r>
              <a:rPr lang="fr-FR" dirty="0"/>
              <a:t>: </a:t>
            </a:r>
            <a:br>
              <a:rPr lang="fr-FR" dirty="0"/>
            </a:br>
            <a:r>
              <a:rPr lang="fr-FR" sz="3600" dirty="0" err="1"/>
              <a:t>Numeric</a:t>
            </a:r>
            <a:r>
              <a:rPr lang="fr-FR" sz="3600" dirty="0"/>
              <a:t> value </a:t>
            </a:r>
            <a:r>
              <a:rPr lang="fr-FR" sz="3600" dirty="0" err="1"/>
              <a:t>that</a:t>
            </a:r>
            <a:r>
              <a:rPr lang="fr-FR" sz="3600" dirty="0"/>
              <a:t> changes over time (</a:t>
            </a:r>
            <a:r>
              <a:rPr lang="fr-FR" sz="3600" dirty="0" err="1"/>
              <a:t>eg</a:t>
            </a:r>
            <a:r>
              <a:rPr lang="fr-FR" sz="3600" dirty="0"/>
              <a:t>: total count of </a:t>
            </a:r>
            <a:r>
              <a:rPr lang="fr-FR" sz="3600" dirty="0" err="1"/>
              <a:t>failed</a:t>
            </a:r>
            <a:r>
              <a:rPr lang="fr-FR" sz="3600" dirty="0"/>
              <a:t> </a:t>
            </a:r>
            <a:r>
              <a:rPr lang="fr-FR" sz="3600" dirty="0" err="1"/>
              <a:t>requests</a:t>
            </a:r>
            <a:r>
              <a:rPr lang="fr-FR" sz="3600" dirty="0"/>
              <a:t>)</a:t>
            </a:r>
            <a:br>
              <a:rPr lang="fr-FR" sz="3600" dirty="0"/>
            </a:br>
            <a:endParaRPr lang="fr-FR" dirty="0"/>
          </a:p>
        </p:txBody>
      </p: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D5F9648-0745-5CAF-430E-379023DF7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2279"/>
            <a:ext cx="10515600" cy="3318029"/>
          </a:xfrm>
        </p:spPr>
      </p:pic>
    </p:spTree>
    <p:extLst>
      <p:ext uri="{BB962C8B-B14F-4D97-AF65-F5344CB8AC3E}">
        <p14:creationId xmlns:p14="http://schemas.microsoft.com/office/powerpoint/2010/main" val="320209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D78A40E-F746-059C-17FF-6A3BF402A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9" y="428017"/>
            <a:ext cx="10667753" cy="6001965"/>
          </a:xfrm>
        </p:spPr>
      </p:pic>
    </p:spTree>
    <p:extLst>
      <p:ext uri="{BB962C8B-B14F-4D97-AF65-F5344CB8AC3E}">
        <p14:creationId xmlns:p14="http://schemas.microsoft.com/office/powerpoint/2010/main" val="5215935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468</Words>
  <Application>Microsoft Office PowerPoint</Application>
  <PresentationFormat>Grand écran</PresentationFormat>
  <Paragraphs>74</Paragraphs>
  <Slides>20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Source Sans Pro</vt:lpstr>
      <vt:lpstr>Thème Office</vt:lpstr>
      <vt:lpstr>Data Science and Software Engineering Summit</vt:lpstr>
      <vt:lpstr>Observability of cloud-native applications: A Whirlwind tour</vt:lpstr>
      <vt:lpstr>Jean-Lou Piermé Tech Leader at Axa France</vt:lpstr>
      <vt:lpstr>Disclaimer</vt:lpstr>
      <vt:lpstr>Definition</vt:lpstr>
      <vt:lpstr>3 pillars of observability</vt:lpstr>
      <vt:lpstr>Logs: Timestamped text record</vt:lpstr>
      <vt:lpstr>Metrics:  Numeric value that changes over time (eg: total count of failed requests) </vt:lpstr>
      <vt:lpstr>Présentation PowerPoint</vt:lpstr>
      <vt:lpstr>Traces Big picture of what happens when a request is made by a user or an application</vt:lpstr>
      <vt:lpstr>The tools</vt:lpstr>
      <vt:lpstr>Cloud-Vendors</vt:lpstr>
      <vt:lpstr>And the rest</vt:lpstr>
      <vt:lpstr>Présentation PowerPoint</vt:lpstr>
      <vt:lpstr>Typical AxaFrance application</vt:lpstr>
      <vt:lpstr>One tool to rule them all</vt:lpstr>
      <vt:lpstr>A unified future ?</vt:lpstr>
      <vt:lpstr>Sources and deck are available on github </vt:lpstr>
      <vt:lpstr>Q&amp;A</vt:lpstr>
      <vt:lpstr>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Observability</dc:title>
  <dc:creator>PIERME Jean lou</dc:creator>
  <cp:lastModifiedBy>PIERME Jean lou</cp:lastModifiedBy>
  <cp:revision>2</cp:revision>
  <dcterms:created xsi:type="dcterms:W3CDTF">2023-02-07T14:45:59Z</dcterms:created>
  <dcterms:modified xsi:type="dcterms:W3CDTF">2023-05-25T06:54:49Z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fbbd0f-0666-461a-9212-afe773a25324_Enabled">
    <vt:lpwstr>true</vt:lpwstr>
  </property>
  <property fmtid="{D5CDD505-2E9C-101B-9397-08002B2CF9AE}" pid="3" name="MSIP_Label_bbfbbd0f-0666-461a-9212-afe773a25324_SetDate">
    <vt:lpwstr>2023-02-07T16:05:16Z</vt:lpwstr>
  </property>
  <property fmtid="{D5CDD505-2E9C-101B-9397-08002B2CF9AE}" pid="4" name="MSIP_Label_bbfbbd0f-0666-461a-9212-afe773a25324_Method">
    <vt:lpwstr>Standard</vt:lpwstr>
  </property>
  <property fmtid="{D5CDD505-2E9C-101B-9397-08002B2CF9AE}" pid="5" name="MSIP_Label_bbfbbd0f-0666-461a-9212-afe773a25324_Name">
    <vt:lpwstr>AFA Confidentiel</vt:lpwstr>
  </property>
  <property fmtid="{D5CDD505-2E9C-101B-9397-08002B2CF9AE}" pid="6" name="MSIP_Label_bbfbbd0f-0666-461a-9212-afe773a25324_SiteId">
    <vt:lpwstr>396b38cc-aa65-492b-bb0e-3d94ed25a97b</vt:lpwstr>
  </property>
  <property fmtid="{D5CDD505-2E9C-101B-9397-08002B2CF9AE}" pid="7" name="MSIP_Label_bbfbbd0f-0666-461a-9212-afe773a25324_ActionId">
    <vt:lpwstr>128e0b34-28c6-4a07-a7b5-71e6dea63abe</vt:lpwstr>
  </property>
  <property fmtid="{D5CDD505-2E9C-101B-9397-08002B2CF9AE}" pid="8" name="MSIP_Label_bbfbbd0f-0666-461a-9212-afe773a25324_ContentBits">
    <vt:lpwstr>3</vt:lpwstr>
  </property>
</Properties>
</file>